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9" r:id="rId12"/>
    <p:sldId id="270" r:id="rId13"/>
    <p:sldId id="268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osh Kumar Omprakash" initials="SKO" lastIdx="1" clrIdx="0">
    <p:extLst>
      <p:ext uri="{19B8F6BF-5375-455C-9EA6-DF929625EA0E}">
        <p15:presenceInfo xmlns:p15="http://schemas.microsoft.com/office/powerpoint/2012/main" userId="5d96c65767eb9c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7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53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2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6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94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7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8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0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3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55C42-B350-4036-A2EE-34AD0DCBE32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4D2D70-4C95-4327-8F90-10313C57D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1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5E9C-E5EE-48F3-AEB8-004F785DF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Wine Quality Analysis and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9F03B-F49E-4C46-A93A-2A40577F7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Santosh Omprakash</a:t>
            </a:r>
          </a:p>
        </p:txBody>
      </p:sp>
      <p:pic>
        <p:nvPicPr>
          <p:cNvPr id="8" name="Picture 7" descr="A picture containing container, wine, glass, beverage&#10;&#10;Description automatically generated">
            <a:extLst>
              <a:ext uri="{FF2B5EF4-FFF2-40B4-BE49-F238E27FC236}">
                <a16:creationId xmlns:a16="http://schemas.microsoft.com/office/drawing/2014/main" id="{0A7981F9-815C-4248-8D50-BE7B3D26D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CC754ED-3FA6-4F5B-88AA-8B1216D6B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4"/>
    </mc:Choice>
    <mc:Fallback xmlns="">
      <p:transition spd="slow" advTm="1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624-FBAE-46D9-8942-F7CE30B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 selection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8947-E73B-4117-8E14-992472B3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46" y="1680641"/>
            <a:ext cx="10168128" cy="36950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Since the dataset is imbalanced, the metric used for models is ROC-AUC (Receiver Operating Characteristic Area Under Curve)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The ‘Quality’ variable is categorized to ‘Average’ and ‘Good’. Values 3 to 5 are considered Average and values 6 to 9 are considered as Good wine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Normalization was done using Standard scaler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Label Encoding was then used to convert the categorical variable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80% of the data was selected for training and 20% for testing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E949DC6-9D96-4A6D-9102-16703D91D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89"/>
    </mc:Choice>
    <mc:Fallback xmlns="">
      <p:transition spd="slow" advTm="9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624-FBAE-46D9-8942-F7CE30B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 selection and Evaluation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8947-E73B-4117-8E14-992472B3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74" y="2194117"/>
            <a:ext cx="3872243" cy="36941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Four models were chosen, and the train data was used to determine the score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Random Forest model had the best ROC-AUC score of 89%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was selected for further tuning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53F16A-A7D9-4AA6-A39E-81483BC170E2}"/>
              </a:ext>
            </a:extLst>
          </p:cNvPr>
          <p:cNvPicPr/>
          <p:nvPr/>
        </p:nvPicPr>
        <p:blipFill rotWithShape="1">
          <a:blip r:embed="rId4"/>
          <a:srcRect l="82" r="3563" b="-1"/>
          <a:stretch/>
        </p:blipFill>
        <p:spPr>
          <a:xfrm>
            <a:off x="908305" y="2478024"/>
            <a:ext cx="5187696" cy="31263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12BF00-A5B6-4B14-901B-124C7DD03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28"/>
    </mc:Choice>
    <mc:Fallback xmlns="">
      <p:transition spd="slow" advTm="3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624-FBAE-46D9-8942-F7CE30B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 selection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8947-E73B-4117-8E14-992472B3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031369"/>
            <a:ext cx="10168128" cy="36950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Hyper parameter tuning, Grid Search CV was used for Random Forest model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Parameters like estimators, criterion and max features were selected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model score increased to 91%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E878D7-A46A-4E32-A3C1-FC3655D1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3"/>
    </mc:Choice>
    <mc:Fallback xmlns="">
      <p:transition spd="slow" advTm="4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624-FBAE-46D9-8942-F7CE30B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4000"/>
              <a:t>Results</a:t>
            </a:r>
            <a:endParaRPr lang="en-US" sz="4000" dirty="0"/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892D78FA-E247-48B7-8522-F818E9452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Overall Wine Quality prediction of model is 91%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Confusion matrix of the tuned model shows that True Positive rate is 87% and True negative rate is 75%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50EBCFE-0A5D-43E0-A53C-C278291E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93" y="991443"/>
            <a:ext cx="5525672" cy="495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18AD441-2E2E-4751-9D84-7ED1EACA2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68"/>
    </mc:Choice>
    <mc:Fallback xmlns="">
      <p:transition spd="slow" advTm="4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624-FBAE-46D9-8942-F7CE30B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56737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892D78FA-E247-48B7-8522-F818E9452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021487"/>
            <a:ext cx="8825285" cy="34928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Quality of wine was predicted as Average or Good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Forest Machine learning model was selected for prediction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Alcohol is the most important feature that determines quality. Other features like Citric Acid, Sulphates are also important.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Volatile Acidity, Chlorides, Sulfur dioxide should be in less percentage for good quality wine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574EAC-E536-4EF3-98FA-42086D3BA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99"/>
    </mc:Choice>
    <mc:Fallback xmlns="">
      <p:transition spd="slow" advTm="4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he Truth About Wine">
            <a:extLst>
              <a:ext uri="{FF2B5EF4-FFF2-40B4-BE49-F238E27FC236}">
                <a16:creationId xmlns:a16="http://schemas.microsoft.com/office/drawing/2014/main" id="{EF9B4F9E-C2A9-4766-815F-3FC248960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23341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052C4-3131-4B27-8BE6-68722E3F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922BD00-006E-4CF5-8D41-6404E7FB1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"/>
    </mc:Choice>
    <mc:Fallback xmlns="">
      <p:transition spd="slow" advTm="2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C30A-CB98-4FEC-AFFD-C17C03DA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Contents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F686A21-130E-4F9D-A450-722244E1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728216"/>
            <a:ext cx="10168128" cy="36950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US" sz="2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B583851-130B-4E69-9B17-9806BAED6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1"/>
    </mc:Choice>
    <mc:Fallback xmlns="">
      <p:transition spd="slow" advTm="16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1100-51C0-45FF-A23D-0B238D99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28" y="178694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D301-1BB8-4714-9678-EF92D12D701F}"/>
              </a:ext>
            </a:extLst>
          </p:cNvPr>
          <p:cNvSpPr txBox="1"/>
          <p:nvPr/>
        </p:nvSpPr>
        <p:spPr>
          <a:xfrm>
            <a:off x="4965428" y="1722783"/>
            <a:ext cx="6586489" cy="4479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Wine consumption is consistently increasing over the years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As per Silicon Valley Bank reports, wine tops the e-commerce trend in Alcohol in 2020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Many varieties of wine are available, and quality is determined by balance in its chemicals, intensity and finish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Wine quality is important to preserve human health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Wine quality is determined by sensory or physiochemical tests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The testing process involves lot of steps and manual intervention is needed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EFFE1680-1B61-461D-A3DE-9AF7B6AC3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8" r="474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D299604-6156-442C-9F6B-FDA85EA4A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51"/>
    </mc:Choice>
    <mc:Fallback xmlns="">
      <p:transition spd="slow" advTm="6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D9F5-CE64-4923-8EBA-A2F1235D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B1C8-9058-43DC-B781-F9A58AA8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885596"/>
            <a:ext cx="10168128" cy="36950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Wine quality can be determined using Machine Learning Algorithms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factors that affect quality of wine are analyzed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Wine data is evaluated in various model and best model is selected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Wine manufacturers can use prediction from model to improve wine quality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281385-8FBB-4022-B2FD-080D1C56B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99"/>
    </mc:Choice>
    <mc:Fallback xmlns="">
      <p:transition spd="slow" advTm="48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C5C6-38C0-4E91-BCFC-06A8F488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314A-2656-4ED3-9544-B23AB7AD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845838"/>
            <a:ext cx="10168128" cy="36950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Wine dataset was selected from Kaggle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It has 13 variables – Wine type, fixed acidity, volatile acidity, citric acid, residual sugar, chlorides, free sulfur dioxide, total sulfur dioxide, density, pH, sulphates, alcohol and quality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Target variable is ‘Quality’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Data had some null values, and they were cleaned to replace them with zeros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Total number of records are 6497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6A301F1-3CBD-42BB-8710-ACEAEC1EE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83"/>
    </mc:Choice>
    <mc:Fallback xmlns="">
      <p:transition spd="slow" advTm="57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DC09-3686-4CEE-BC76-D8187FEA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48278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4000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5B5B-E411-495F-BDF1-CDFA1F6D5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The values in ‘Quality’ variable ranges from 3 to 9. 9 is the best score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Dataset is imbalanced with more data for 5, 6 and 7 records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8FF07A0-E948-414B-9491-BA64C53EA39F}"/>
              </a:ext>
            </a:extLst>
          </p:cNvPr>
          <p:cNvPicPr/>
          <p:nvPr/>
        </p:nvPicPr>
        <p:blipFill rotWithShape="1">
          <a:blip r:embed="rId4"/>
          <a:srcRect r="1948" b="2"/>
          <a:stretch/>
        </p:blipFill>
        <p:spPr>
          <a:xfrm>
            <a:off x="5385816" y="1230197"/>
            <a:ext cx="6440424" cy="43422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70BD88-8393-4861-9884-9FD4F752A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6"/>
    </mc:Choice>
    <mc:Fallback xmlns="">
      <p:transition spd="slow" advTm="2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6D61B7-0626-433E-9512-7235757F9B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6" y="691416"/>
            <a:ext cx="2873667" cy="2126513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8C338F-F777-432A-B4BC-4A61FDC4942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25236" y="702193"/>
            <a:ext cx="2873667" cy="2104961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D95AD5-5BAC-400A-833A-5DC77946874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310304" y="3122251"/>
            <a:ext cx="4187869" cy="3057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B39CC-C2E6-41F1-80BC-5827343B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994" y="978408"/>
            <a:ext cx="4056530" cy="1106424"/>
          </a:xfrm>
        </p:spPr>
        <p:txBody>
          <a:bodyPr>
            <a:noAutofit/>
          </a:bodyPr>
          <a:lstStyle/>
          <a:p>
            <a:r>
              <a:rPr lang="en-US" sz="4000" dirty="0"/>
              <a:t>EDA</a:t>
            </a:r>
          </a:p>
        </p:txBody>
      </p:sp>
      <p:sp>
        <p:nvSpPr>
          <p:cNvPr id="33" name="Content Placeholder 17">
            <a:extLst>
              <a:ext uri="{FF2B5EF4-FFF2-40B4-BE49-F238E27FC236}">
                <a16:creationId xmlns:a16="http://schemas.microsoft.com/office/drawing/2014/main" id="{92A5A3A6-E904-4966-B7CE-5CC20B18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994" y="2084832"/>
            <a:ext cx="4056530" cy="34290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Box plot for each variable is shown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shows the presence of outliers in ‘fixed acidity’, ‘free sulfur dioxide’ and ‘total sulfur dioxide’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Outliers were removed from the three variable by calculating minimum and maximum values</a:t>
            </a:r>
          </a:p>
          <a:p>
            <a:endParaRPr lang="en-US" sz="1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65B64D-F5D7-4161-84B1-B139137C6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5"/>
    </mc:Choice>
    <mc:Fallback xmlns="">
      <p:transition spd="slow" advTm="41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B39CC-C2E6-41F1-80BC-5827343B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en-US"/>
              <a:t>EDA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Content Placeholder 17">
            <a:extLst>
              <a:ext uri="{FF2B5EF4-FFF2-40B4-BE49-F238E27FC236}">
                <a16:creationId xmlns:a16="http://schemas.microsoft.com/office/drawing/2014/main" id="{92A5A3A6-E904-4966-B7CE-5CC20B18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70" y="2160589"/>
            <a:ext cx="5549732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pie-chart show records by wine type – Red and White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Box plot shows values for Red and White wine present in dataset at almost same.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proves that wine type doesn’t impact the quality of wine</a:t>
            </a:r>
          </a:p>
        </p:txBody>
      </p:sp>
      <p:pic>
        <p:nvPicPr>
          <p:cNvPr id="512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935565F-1AF4-4365-A37E-878CBF1D1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13"/>
          <a:stretch/>
        </p:blipFill>
        <p:spPr bwMode="auto">
          <a:xfrm>
            <a:off x="6933947" y="-37404"/>
            <a:ext cx="4657341" cy="34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90F3729-7F4D-4503-8232-37DA3715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55" y="3148124"/>
            <a:ext cx="4400171" cy="35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D077F34-5A51-476F-B3F8-5159D879D0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4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B0DA-12B9-4EE0-8141-A6FC34F9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Autofit/>
          </a:bodyPr>
          <a:lstStyle/>
          <a:p>
            <a:r>
              <a:rPr lang="en-US" sz="4000" dirty="0"/>
              <a:t>Correlation between features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58B3EC0-2828-4EBC-A96F-2EBA6B5F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Quality has positive correlation with Alcohol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has negative correlation with volatile acidity, density and chlorides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almost no correlation with residual sugar, pH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B03DAF-FB66-410E-BCE0-F8A94296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905" y="625683"/>
            <a:ext cx="6326245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71922B-030C-4504-B3AA-65F1C0224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8"/>
    </mc:Choice>
    <mc:Fallback xmlns="">
      <p:transition spd="slow" advTm="5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2920</TotalTime>
  <Words>620</Words>
  <Application>Microsoft Office PowerPoint</Application>
  <PresentationFormat>Widescreen</PresentationFormat>
  <Paragraphs>77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Facet</vt:lpstr>
      <vt:lpstr>Wine Quality Analysis and Prediction</vt:lpstr>
      <vt:lpstr>Contents</vt:lpstr>
      <vt:lpstr>Problem Statement</vt:lpstr>
      <vt:lpstr>Proposal</vt:lpstr>
      <vt:lpstr>Data Preprocessing</vt:lpstr>
      <vt:lpstr>Exploratory Data Analysis (EDA)</vt:lpstr>
      <vt:lpstr>EDA</vt:lpstr>
      <vt:lpstr>EDA</vt:lpstr>
      <vt:lpstr>Correlation between features</vt:lpstr>
      <vt:lpstr>Model selection and Evaluation</vt:lpstr>
      <vt:lpstr>Model selection and Evaluation</vt:lpstr>
      <vt:lpstr>Model selection and Evaluation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 Analysis and Prediction</dc:title>
  <dc:creator>Santosh Kumar Omprakash</dc:creator>
  <cp:lastModifiedBy>Santosh Kumar Omprakash</cp:lastModifiedBy>
  <cp:revision>90</cp:revision>
  <dcterms:created xsi:type="dcterms:W3CDTF">2021-07-03T16:56:21Z</dcterms:created>
  <dcterms:modified xsi:type="dcterms:W3CDTF">2021-07-05T17:41:05Z</dcterms:modified>
</cp:coreProperties>
</file>